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71" r:id="rId3"/>
    <p:sldId id="265" r:id="rId4"/>
    <p:sldId id="256" r:id="rId5"/>
    <p:sldId id="257" r:id="rId6"/>
    <p:sldId id="258" r:id="rId7"/>
    <p:sldId id="259" r:id="rId8"/>
    <p:sldId id="270" r:id="rId9"/>
    <p:sldId id="272" r:id="rId10"/>
    <p:sldId id="284" r:id="rId11"/>
    <p:sldId id="273" r:id="rId12"/>
    <p:sldId id="275" r:id="rId13"/>
    <p:sldId id="283" r:id="rId14"/>
    <p:sldId id="274" r:id="rId15"/>
    <p:sldId id="268" r:id="rId16"/>
    <p:sldId id="260" r:id="rId17"/>
    <p:sldId id="261" r:id="rId18"/>
    <p:sldId id="285" r:id="rId19"/>
    <p:sldId id="262" r:id="rId20"/>
    <p:sldId id="277" r:id="rId21"/>
    <p:sldId id="276" r:id="rId22"/>
    <p:sldId id="263" r:id="rId23"/>
    <p:sldId id="264" r:id="rId24"/>
    <p:sldId id="278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8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C616F-8716-4132-851C-7A63B81C4875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DF012-7406-4BDA-8F72-780D4F8A1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99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DF012-7406-4BDA-8F72-780D4F8A1A5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00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18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558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90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85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6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58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20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4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68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284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0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0882-BF4B-49B2-9CAB-0912A58F1166}" type="datetimeFigureOut">
              <a:rPr lang="el-GR" smtClean="0"/>
              <a:t>17/3/2018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69E6-66EF-4926-A271-674208670C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79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odysseus.culture.gr/h/2/gh251.jsp?obj_id=53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modules/ebook/show.php/DSDIM-D103/100/814,2997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yFAcrtu0E" TargetMode="External"/><Relationship Id="rId2" Type="http://schemas.openxmlformats.org/officeDocument/2006/relationships/hyperlink" Target="https://www.youtube.com/watch?v=6dNNAaldX9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odysseus.culture.gr/h/2/gh251.jsp?obj_id=50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r3lezCIZG0" TargetMode="External"/><Relationship Id="rId2" Type="http://schemas.openxmlformats.org/officeDocument/2006/relationships/hyperlink" Target="https://www.youtube.com/watch?v=Fd1M-tgHrm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l.wikipedia.org/wiki/%CE%86%CE%BB%CF%84%CE%B9%CF%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dysseus.culture.gr/h/2/gh251.jsp?obj_id=59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Χαλκιοπούλου</a:t>
            </a:r>
            <a:r>
              <a:rPr lang="el-GR" dirty="0" smtClean="0"/>
              <a:t> Αντιγόνη</a:t>
            </a:r>
            <a:br>
              <a:rPr lang="el-GR" dirty="0" smtClean="0"/>
            </a:br>
            <a:r>
              <a:rPr lang="el-GR" dirty="0" smtClean="0"/>
              <a:t>ΠΕ11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7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lvl="0" indent="0" algn="just">
              <a:buNone/>
            </a:pPr>
            <a:r>
              <a:rPr lang="el-GR" sz="2800" b="1" dirty="0">
                <a:solidFill>
                  <a:prstClr val="black"/>
                </a:solidFill>
              </a:rPr>
              <a:t>Τετράγωνο κτήριο</a:t>
            </a:r>
            <a:r>
              <a:rPr lang="el-GR" sz="2800" dirty="0">
                <a:solidFill>
                  <a:prstClr val="black"/>
                </a:solidFill>
              </a:rPr>
              <a:t>, διαστάσεων 66,35 x 66,75 μ. </a:t>
            </a:r>
          </a:p>
          <a:p>
            <a:pPr marL="0" lvl="0" indent="0" algn="just">
              <a:buNone/>
            </a:pPr>
            <a:endParaRPr lang="el-GR" sz="26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el-GR" sz="2600" dirty="0" smtClean="0">
                <a:solidFill>
                  <a:prstClr val="black"/>
                </a:solidFill>
              </a:rPr>
              <a:t>Οικοδομήθηκε </a:t>
            </a:r>
            <a:r>
              <a:rPr lang="el-GR" sz="2600" dirty="0">
                <a:solidFill>
                  <a:prstClr val="black"/>
                </a:solidFill>
              </a:rPr>
              <a:t>κατά τον </a:t>
            </a:r>
            <a:r>
              <a:rPr lang="el-GR" sz="2600" b="1" dirty="0">
                <a:solidFill>
                  <a:prstClr val="black"/>
                </a:solidFill>
              </a:rPr>
              <a:t>3ο αι. </a:t>
            </a:r>
            <a:r>
              <a:rPr lang="el-GR" sz="2600" b="1" dirty="0" err="1">
                <a:solidFill>
                  <a:prstClr val="black"/>
                </a:solidFill>
              </a:rPr>
              <a:t>π.Χ</a:t>
            </a:r>
            <a:r>
              <a:rPr lang="el-GR" sz="2600" dirty="0" err="1">
                <a:solidFill>
                  <a:prstClr val="black"/>
                </a:solidFill>
              </a:rPr>
              <a:t>.</a:t>
            </a:r>
            <a:r>
              <a:rPr lang="el-GR" sz="2600" dirty="0">
                <a:solidFill>
                  <a:prstClr val="black"/>
                </a:solidFill>
              </a:rPr>
              <a:t> νότια του γυμνασίου και ανήκει στο ίδιο συγκρότημα με αυτό. </a:t>
            </a:r>
          </a:p>
          <a:p>
            <a:pPr marL="0" lvl="0" indent="0" algn="just">
              <a:buNone/>
            </a:pPr>
            <a:endParaRPr lang="el-GR" sz="26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el-GR" sz="2600" dirty="0" smtClean="0">
                <a:solidFill>
                  <a:prstClr val="black"/>
                </a:solidFill>
              </a:rPr>
              <a:t>Χρησίμευε </a:t>
            </a:r>
            <a:r>
              <a:rPr lang="el-GR" sz="2600" dirty="0">
                <a:solidFill>
                  <a:prstClr val="black"/>
                </a:solidFill>
              </a:rPr>
              <a:t>για την προπόνηση των αθλητών στην πυγμή, στην </a:t>
            </a:r>
            <a:r>
              <a:rPr lang="el-GR" sz="2600" b="1" dirty="0">
                <a:solidFill>
                  <a:prstClr val="black"/>
                </a:solidFill>
              </a:rPr>
              <a:t>πάλη</a:t>
            </a:r>
            <a:r>
              <a:rPr lang="el-GR" sz="2600" dirty="0">
                <a:solidFill>
                  <a:prstClr val="black"/>
                </a:solidFill>
              </a:rPr>
              <a:t> και στο </a:t>
            </a:r>
            <a:r>
              <a:rPr lang="el-GR" sz="2600" b="1" dirty="0">
                <a:solidFill>
                  <a:prstClr val="black"/>
                </a:solidFill>
              </a:rPr>
              <a:t>άλμα</a:t>
            </a:r>
            <a:r>
              <a:rPr lang="el-GR" sz="2600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8208912" cy="5832648"/>
          </a:xfrm>
        </p:spPr>
        <p:txBody>
          <a:bodyPr>
            <a:normAutofit/>
          </a:bodyPr>
          <a:lstStyle/>
          <a:p>
            <a:pPr algn="just"/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endParaRPr lang="el-GR" sz="2800" dirty="0">
              <a:solidFill>
                <a:schemeClr val="tx1"/>
              </a:solidFill>
            </a:endParaRPr>
          </a:p>
          <a:p>
            <a:pPr algn="just"/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Στο </a:t>
            </a:r>
            <a:r>
              <a:rPr lang="el-GR" sz="2800" dirty="0">
                <a:solidFill>
                  <a:schemeClr val="tx1"/>
                </a:solidFill>
              </a:rPr>
              <a:t>κέντρο του βρίσκεται μία </a:t>
            </a:r>
            <a:r>
              <a:rPr lang="el-GR" sz="2800" b="1" dirty="0">
                <a:solidFill>
                  <a:schemeClr val="tx1"/>
                </a:solidFill>
              </a:rPr>
              <a:t>υπαίθρια περίστυλη αυλή</a:t>
            </a:r>
            <a:r>
              <a:rPr lang="el-GR" sz="2800" dirty="0">
                <a:solidFill>
                  <a:schemeClr val="tx1"/>
                </a:solidFill>
              </a:rPr>
              <a:t>, στρωμένη με λεπτή άμμο, που ήταν ο χώρος προπόνησης των αθλητών. 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Η </a:t>
            </a:r>
            <a:r>
              <a:rPr lang="el-GR" sz="2800" dirty="0">
                <a:solidFill>
                  <a:schemeClr val="tx1"/>
                </a:solidFill>
              </a:rPr>
              <a:t>κιονοστοιχία </a:t>
            </a:r>
            <a:r>
              <a:rPr lang="el-GR" sz="2800" dirty="0" smtClean="0">
                <a:solidFill>
                  <a:schemeClr val="tx1"/>
                </a:solidFill>
              </a:rPr>
              <a:t>της Παλαίστρας </a:t>
            </a:r>
            <a:r>
              <a:rPr lang="el-GR" sz="2800" dirty="0">
                <a:solidFill>
                  <a:schemeClr val="tx1"/>
                </a:solidFill>
              </a:rPr>
              <a:t>αποτελείται συνολικά από 72 δωρικούς κίονες και κάθε πλευρά της είχε μήκος 41 μ.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4276"/>
            <a:ext cx="69127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84976" cy="5400600"/>
          </a:xfrm>
        </p:spPr>
        <p:txBody>
          <a:bodyPr>
            <a:noAutofit/>
          </a:bodyPr>
          <a:lstStyle/>
          <a:p>
            <a:pPr algn="just"/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endParaRPr lang="el-GR" sz="2800" dirty="0">
              <a:solidFill>
                <a:schemeClr val="tx1"/>
              </a:solidFill>
            </a:endParaRPr>
          </a:p>
          <a:p>
            <a:pPr algn="just"/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Γύρω </a:t>
            </a:r>
            <a:r>
              <a:rPr lang="el-GR" sz="2800" dirty="0">
                <a:solidFill>
                  <a:schemeClr val="tx1"/>
                </a:solidFill>
              </a:rPr>
              <a:t>από την αυλή αναπτύσσονταν </a:t>
            </a:r>
            <a:r>
              <a:rPr lang="el-GR" sz="2800" b="1" dirty="0">
                <a:solidFill>
                  <a:schemeClr val="tx1"/>
                </a:solidFill>
              </a:rPr>
              <a:t>στεγασμένα </a:t>
            </a:r>
            <a:r>
              <a:rPr lang="el-GR" sz="2800" b="1" dirty="0" smtClean="0">
                <a:solidFill>
                  <a:schemeClr val="tx1"/>
                </a:solidFill>
              </a:rPr>
              <a:t>δωμάτια </a:t>
            </a:r>
            <a:r>
              <a:rPr lang="el-GR" sz="2800" dirty="0" smtClean="0">
                <a:solidFill>
                  <a:schemeClr val="tx1"/>
                </a:solidFill>
              </a:rPr>
              <a:t>διαφόρων </a:t>
            </a:r>
            <a:r>
              <a:rPr lang="el-GR" sz="2800" dirty="0">
                <a:solidFill>
                  <a:schemeClr val="tx1"/>
                </a:solidFill>
              </a:rPr>
              <a:t>διαστάσεων, που χρησιμοποιούσαν οι αθλητές πριν και μετά την προπόνησή τους. 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Η </a:t>
            </a:r>
            <a:r>
              <a:rPr lang="el-GR" sz="2800" dirty="0">
                <a:solidFill>
                  <a:schemeClr val="tx1"/>
                </a:solidFill>
              </a:rPr>
              <a:t>θύρα τους άνοιγε προς την αυλή και τα περισσότερα είχαν στην πρόσοψη ιωνικούς </a:t>
            </a:r>
            <a:r>
              <a:rPr lang="el-GR" sz="2800" dirty="0" smtClean="0">
                <a:solidFill>
                  <a:schemeClr val="tx1"/>
                </a:solidFill>
              </a:rPr>
              <a:t>κίονες όπως και </a:t>
            </a:r>
            <a:r>
              <a:rPr lang="el-GR" sz="2800" dirty="0">
                <a:solidFill>
                  <a:schemeClr val="tx1"/>
                </a:solidFill>
              </a:rPr>
              <a:t>στην πρόσοψη του μεγάλου στενόμακρου χώρου, που καταλάμβανε σχεδόν ολόκληρη τη νότια πλευρά του κτηρίου</a:t>
            </a:r>
            <a:r>
              <a:rPr lang="el-GR" sz="2800" dirty="0" smtClean="0">
                <a:solidFill>
                  <a:schemeClr val="tx1"/>
                </a:solidFill>
              </a:rPr>
              <a:t>.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144" y="404664"/>
            <a:ext cx="3528392" cy="169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>
                <a:solidFill>
                  <a:prstClr val="black"/>
                </a:solidFill>
              </a:rPr>
              <a:t>Τα δωμάτια χρησίμευαν </a:t>
            </a:r>
            <a:r>
              <a:rPr lang="el-GR" sz="2800" dirty="0" smtClean="0">
                <a:solidFill>
                  <a:prstClr val="black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prstClr val="black"/>
                </a:solidFill>
              </a:rPr>
              <a:t>ως </a:t>
            </a:r>
            <a:r>
              <a:rPr lang="el-GR" sz="2800" b="1" dirty="0" err="1">
                <a:solidFill>
                  <a:prstClr val="black"/>
                </a:solidFill>
              </a:rPr>
              <a:t>ελαιοθέσιον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endParaRPr lang="el-GR" sz="2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prstClr val="black"/>
                </a:solidFill>
              </a:rPr>
              <a:t>(</a:t>
            </a:r>
            <a:r>
              <a:rPr lang="el-GR" sz="2800" dirty="0">
                <a:solidFill>
                  <a:prstClr val="black"/>
                </a:solidFill>
              </a:rPr>
              <a:t>χώρος όπου οι αθλητές άλειφαν το σώμα </a:t>
            </a:r>
            <a:r>
              <a:rPr lang="el-GR" sz="2800" dirty="0" smtClean="0">
                <a:solidFill>
                  <a:prstClr val="black"/>
                </a:solidFill>
              </a:rPr>
              <a:t> τους </a:t>
            </a:r>
            <a:r>
              <a:rPr lang="el-GR" sz="2800" dirty="0">
                <a:solidFill>
                  <a:prstClr val="black"/>
                </a:solidFill>
              </a:rPr>
              <a:t>με λάδι</a:t>
            </a:r>
            <a:r>
              <a:rPr lang="el-GR" sz="2800" dirty="0" smtClean="0">
                <a:solidFill>
                  <a:prstClr val="black"/>
                </a:solidFill>
              </a:rPr>
              <a:t>)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prstClr val="black"/>
                </a:solidFill>
              </a:rPr>
              <a:t>ως </a:t>
            </a:r>
            <a:r>
              <a:rPr lang="el-GR" sz="2800" b="1" dirty="0" err="1">
                <a:solidFill>
                  <a:prstClr val="black"/>
                </a:solidFill>
              </a:rPr>
              <a:t>κονιστήριον</a:t>
            </a:r>
            <a:r>
              <a:rPr lang="el-GR" sz="2800" b="1" dirty="0">
                <a:solidFill>
                  <a:prstClr val="black"/>
                </a:solidFill>
              </a:rPr>
              <a:t> </a:t>
            </a:r>
            <a:endParaRPr lang="el-GR" sz="28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prstClr val="black"/>
                </a:solidFill>
              </a:rPr>
              <a:t>(</a:t>
            </a:r>
            <a:r>
              <a:rPr lang="el-GR" sz="2800" dirty="0">
                <a:solidFill>
                  <a:prstClr val="black"/>
                </a:solidFill>
              </a:rPr>
              <a:t>δωμάτιο όπου οι αθλητές έριχναν σκόνη στο σώμα τους</a:t>
            </a:r>
            <a:r>
              <a:rPr lang="el-GR" sz="2800" dirty="0" smtClean="0">
                <a:solidFill>
                  <a:prstClr val="black"/>
                </a:solidFill>
              </a:rPr>
              <a:t>)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>
                <a:solidFill>
                  <a:prstClr val="black"/>
                </a:solidFill>
              </a:rPr>
              <a:t>ως </a:t>
            </a:r>
            <a:r>
              <a:rPr lang="el-GR" sz="2800" b="1" dirty="0">
                <a:solidFill>
                  <a:prstClr val="black"/>
                </a:solidFill>
              </a:rPr>
              <a:t>αποδυτήρια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endParaRPr lang="el-GR" sz="2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prstClr val="black"/>
                </a:solidFill>
              </a:rPr>
              <a:t>και </a:t>
            </a:r>
          </a:p>
          <a:p>
            <a:pPr marL="0" indent="0">
              <a:buNone/>
            </a:pPr>
            <a:r>
              <a:rPr lang="el-GR" sz="2800" dirty="0">
                <a:solidFill>
                  <a:prstClr val="black"/>
                </a:solidFill>
              </a:rPr>
              <a:t>ω</a:t>
            </a:r>
            <a:r>
              <a:rPr lang="el-GR" sz="2800" dirty="0" smtClean="0">
                <a:solidFill>
                  <a:prstClr val="black"/>
                </a:solidFill>
              </a:rPr>
              <a:t>ς </a:t>
            </a:r>
            <a:r>
              <a:rPr lang="el-GR" sz="2800" b="1" dirty="0" smtClean="0">
                <a:solidFill>
                  <a:prstClr val="black"/>
                </a:solidFill>
              </a:rPr>
              <a:t>λουτρά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91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800" dirty="0" smtClean="0"/>
              <a:t>Αρχικά </a:t>
            </a:r>
            <a:r>
              <a:rPr lang="el-GR" sz="2800" dirty="0"/>
              <a:t>η παλαίστρα είχε δύο εισόδους στη νότια πλευρά της. Αργότερα στη βορειοδυτική γωνία της </a:t>
            </a:r>
            <a:r>
              <a:rPr lang="el-GR" sz="2800" dirty="0" smtClean="0"/>
              <a:t>κτίστηκε </a:t>
            </a:r>
            <a:r>
              <a:rPr lang="el-GR" sz="2800" dirty="0"/>
              <a:t>ένα πρόπυλο με τέσσερις δωρικούς κίονες στην πρόσοψη. Αυτή έγινε και η κύρια είσοδος στο κτήριο, ενώ η επικοινωνία με το παρακείμενο γυμνάσιο γινόταν μέσω μιας μικρής θύρας που υπήρχε στο μέσον περίπου του βόρειου τοίχου της </a:t>
            </a:r>
            <a:r>
              <a:rPr lang="el-GR" sz="2800" dirty="0" smtClean="0"/>
              <a:t>παλαίστρας </a:t>
            </a:r>
            <a:r>
              <a:rPr lang="el-GR" sz="2800" dirty="0"/>
              <a:t>και οδηγούσε στη νότια στοά του γυμνασίου</a:t>
            </a:r>
            <a:r>
              <a:rPr lang="el-GR" sz="2800" dirty="0" smtClean="0"/>
              <a:t>.</a:t>
            </a:r>
            <a:r>
              <a:rPr lang="en-US" sz="2800" dirty="0"/>
              <a:t> </a:t>
            </a:r>
            <a:endParaRPr lang="el-GR" sz="2800" dirty="0" smtClean="0"/>
          </a:p>
          <a:p>
            <a:pPr marL="0" indent="0" algn="just">
              <a:buNone/>
            </a:pPr>
            <a:endParaRPr lang="el-GR" sz="28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Περισσότερες </a:t>
            </a:r>
            <a:r>
              <a:rPr lang="el-GR" sz="2400" dirty="0">
                <a:solidFill>
                  <a:prstClr val="black"/>
                </a:solidFill>
              </a:rPr>
              <a:t>πληροφορίες για </a:t>
            </a:r>
            <a:r>
              <a:rPr lang="el-GR" sz="2400" dirty="0" smtClean="0">
                <a:solidFill>
                  <a:prstClr val="black"/>
                </a:solidFill>
              </a:rPr>
              <a:t>την Παλαίστρα </a:t>
            </a:r>
            <a:r>
              <a:rPr lang="el-GR" sz="2400" dirty="0">
                <a:solidFill>
                  <a:prstClr val="black"/>
                </a:solidFill>
              </a:rPr>
              <a:t>στον παρακάτω σύνδεσμο: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://odysseus.culture.gr/h/2/gh251.jsp?obj_id=537</a:t>
            </a:r>
            <a:endParaRPr lang="el-GR" sz="2400" dirty="0" smtClean="0"/>
          </a:p>
          <a:p>
            <a:pPr marL="0" indent="0" algn="just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724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Στάδιο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57547" y="1602119"/>
            <a:ext cx="6828905" cy="45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800" dirty="0" smtClean="0"/>
              <a:t>Στο </a:t>
            </a:r>
            <a:r>
              <a:rPr lang="el-GR" sz="2800" dirty="0"/>
              <a:t>στάδιο της Ολυμπίας </a:t>
            </a:r>
            <a:r>
              <a:rPr lang="el-GR" sz="2800" dirty="0" smtClean="0"/>
              <a:t>τελούνταν </a:t>
            </a:r>
            <a:r>
              <a:rPr lang="el-GR" sz="2800" dirty="0"/>
              <a:t>οι αρχαίοι </a:t>
            </a:r>
            <a:r>
              <a:rPr lang="el-GR" sz="2800" b="1" dirty="0"/>
              <a:t>Ολυμπιακοί Αγώνες </a:t>
            </a:r>
            <a:r>
              <a:rPr lang="el-GR" sz="2800" dirty="0"/>
              <a:t>αλλά και τα </a:t>
            </a:r>
            <a:r>
              <a:rPr lang="el-GR" sz="2800" b="1" dirty="0"/>
              <a:t>Ηραία</a:t>
            </a:r>
            <a:r>
              <a:rPr lang="el-GR" sz="2800" dirty="0"/>
              <a:t>, αγώνες γυναικών προς τιμήν της Ήρας. </a:t>
            </a: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Βρίσκεται :</a:t>
            </a:r>
          </a:p>
          <a:p>
            <a:pPr marL="0" indent="0" algn="just">
              <a:buNone/>
            </a:pPr>
            <a:r>
              <a:rPr lang="el-GR" sz="2800" dirty="0" smtClean="0"/>
              <a:t>ανατολικά </a:t>
            </a:r>
            <a:r>
              <a:rPr lang="el-GR" sz="2800" dirty="0"/>
              <a:t>της </a:t>
            </a:r>
            <a:r>
              <a:rPr lang="el-GR" sz="2800" b="1" dirty="0" smtClean="0"/>
              <a:t>Άλτεως</a:t>
            </a:r>
            <a:endParaRPr lang="el-GR" sz="2800" b="1" dirty="0"/>
          </a:p>
          <a:p>
            <a:pPr marL="0" indent="0" algn="just">
              <a:buNone/>
            </a:pPr>
            <a:r>
              <a:rPr lang="el-GR" sz="2800" dirty="0"/>
              <a:t>έ</a:t>
            </a:r>
            <a:r>
              <a:rPr lang="el-GR" sz="2800" dirty="0" smtClean="0"/>
              <a:t>ξω </a:t>
            </a:r>
            <a:r>
              <a:rPr lang="el-GR" sz="2800" dirty="0"/>
              <a:t>από τη </a:t>
            </a:r>
            <a:r>
              <a:rPr lang="el-GR" sz="2800" dirty="0" smtClean="0"/>
              <a:t>ΒΑ γωνία </a:t>
            </a:r>
            <a:r>
              <a:rPr lang="el-GR" sz="2800" dirty="0"/>
              <a:t>του </a:t>
            </a:r>
            <a:r>
              <a:rPr lang="el-GR" sz="2800" b="1" dirty="0">
                <a:hlinkClick r:id="rId2"/>
              </a:rPr>
              <a:t>ιερού </a:t>
            </a:r>
            <a:r>
              <a:rPr lang="el-GR" sz="2800" b="1" dirty="0" smtClean="0">
                <a:hlinkClick r:id="rId2"/>
              </a:rPr>
              <a:t>περιβόλου</a:t>
            </a:r>
            <a:endParaRPr lang="el-GR" sz="2800" dirty="0"/>
          </a:p>
          <a:p>
            <a:pPr marL="0" indent="0" algn="just">
              <a:buNone/>
            </a:pPr>
            <a:r>
              <a:rPr lang="el-GR" sz="2800" dirty="0" smtClean="0"/>
              <a:t>Αλλά………</a:t>
            </a:r>
          </a:p>
          <a:p>
            <a:pPr marL="0" indent="0" algn="just">
              <a:buNone/>
            </a:pPr>
            <a:r>
              <a:rPr lang="el-GR" sz="2800" dirty="0" smtClean="0"/>
              <a:t> </a:t>
            </a:r>
            <a:r>
              <a:rPr lang="el-GR" sz="2800" dirty="0"/>
              <a:t>η θέση του δεν ήταν η ίδια στους πρώτους αιώνες τέλεσης των αγώνων. 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7017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264696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l-GR" sz="2800" b="1" dirty="0">
                <a:solidFill>
                  <a:prstClr val="black"/>
                </a:solidFill>
              </a:rPr>
              <a:t>Πριν από τον 6ο αι. </a:t>
            </a:r>
            <a:r>
              <a:rPr lang="el-GR" sz="2800" b="1" dirty="0" err="1" smtClean="0">
                <a:solidFill>
                  <a:prstClr val="black"/>
                </a:solidFill>
              </a:rPr>
              <a:t>π.Χ</a:t>
            </a:r>
            <a:r>
              <a:rPr lang="el-GR" sz="2800" dirty="0" smtClean="0">
                <a:solidFill>
                  <a:prstClr val="black"/>
                </a:solidFill>
              </a:rPr>
              <a:t>………. </a:t>
            </a:r>
          </a:p>
          <a:p>
            <a:pPr marL="0" lvl="0" indent="0" algn="just">
              <a:buNone/>
            </a:pPr>
            <a:endParaRPr lang="el-GR" sz="28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el-GR" sz="2800" dirty="0" smtClean="0">
                <a:solidFill>
                  <a:prstClr val="black"/>
                </a:solidFill>
              </a:rPr>
              <a:t>το αγώνισμα του σταδίου δρόμου γινόταν σε έναν επίπεδο χώρο, χωρίς κανονικά πρανή, κατά μήκος του ανδήρου των θησαυρών, στα ανατολικά του μεγάλου βωμού του Δία. </a:t>
            </a:r>
          </a:p>
          <a:p>
            <a:pPr marL="0" lvl="0" indent="0" algn="just">
              <a:buNone/>
            </a:pPr>
            <a:endParaRPr lang="el-GR" sz="28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el-GR" sz="2800" b="1" dirty="0" smtClean="0"/>
              <a:t>Στα τέλη του 6ου αι. </a:t>
            </a:r>
            <a:r>
              <a:rPr lang="el-GR" sz="2800" b="1" dirty="0" err="1" smtClean="0"/>
              <a:t>π.Χ</a:t>
            </a:r>
            <a:r>
              <a:rPr lang="el-GR" sz="2800" b="1" dirty="0" smtClean="0"/>
              <a:t>………..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ο στίβος μεταφέρθηκε ανατολικότερα και επεκτάθηκε και μετά το πέρας του ανδήρου των θησαυρών. Κατά μήκος της νότιας πλευράς διαμορφώθηκε τεχνητό πρανές για τους θεατές, (ύψους περίπου 3 μ.), ενώ στη βόρεια πλευρά χρησιμοποιήθηκε το φυσικό πρανές στις υπώρειες του Κρονίου λόφου. </a:t>
            </a:r>
          </a:p>
        </p:txBody>
      </p:sp>
    </p:spTree>
    <p:extLst>
      <p:ext uri="{BB962C8B-B14F-4D97-AF65-F5344CB8AC3E}">
        <p14:creationId xmlns:p14="http://schemas.microsoft.com/office/powerpoint/2010/main" val="1654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l-GR" sz="2800" dirty="0">
                <a:solidFill>
                  <a:prstClr val="black"/>
                </a:solidFill>
              </a:rPr>
              <a:t>Στις αρχές του </a:t>
            </a:r>
            <a:r>
              <a:rPr lang="el-GR" sz="2800" b="1" dirty="0">
                <a:solidFill>
                  <a:prstClr val="black"/>
                </a:solidFill>
              </a:rPr>
              <a:t>5ου αι. </a:t>
            </a:r>
            <a:r>
              <a:rPr lang="el-GR" sz="2800" b="1" dirty="0" err="1">
                <a:solidFill>
                  <a:prstClr val="black"/>
                </a:solidFill>
              </a:rPr>
              <a:t>π.Χ</a:t>
            </a:r>
            <a:r>
              <a:rPr lang="el-GR" sz="2800" dirty="0" err="1" smtClean="0">
                <a:solidFill>
                  <a:prstClr val="black"/>
                </a:solidFill>
              </a:rPr>
              <a:t>.</a:t>
            </a:r>
            <a:r>
              <a:rPr lang="el-GR" sz="2800" dirty="0" smtClean="0">
                <a:solidFill>
                  <a:prstClr val="black"/>
                </a:solidFill>
              </a:rPr>
              <a:t> , </a:t>
            </a:r>
            <a:r>
              <a:rPr lang="el-GR" sz="2800" dirty="0">
                <a:solidFill>
                  <a:prstClr val="black"/>
                </a:solidFill>
              </a:rPr>
              <a:t>όταν οικοδομήθηκε ο μεγάλος </a:t>
            </a:r>
            <a:r>
              <a:rPr lang="el-GR" sz="2800" dirty="0">
                <a:solidFill>
                  <a:prstClr val="black"/>
                </a:solidFill>
                <a:hlinkClick r:id="rId2"/>
              </a:rPr>
              <a:t>ναός του Δία</a:t>
            </a:r>
            <a:r>
              <a:rPr lang="el-GR" sz="2800" dirty="0">
                <a:solidFill>
                  <a:prstClr val="black"/>
                </a:solidFill>
              </a:rPr>
              <a:t>, το στάδιο έλαβε την τελική του μορφή, αυτή που βλέπει σήμερα ο επισκέπτης. 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prstClr val="black"/>
                </a:solidFill>
              </a:rPr>
              <a:t>Οι αγώνες είχαν πια αποκτήσει μεγάλη αίγλη, οι θεατές ήταν χιλιάδες και οι </a:t>
            </a:r>
            <a:r>
              <a:rPr lang="el-GR" sz="2800" dirty="0">
                <a:solidFill>
                  <a:prstClr val="black"/>
                </a:solidFill>
                <a:hlinkClick r:id="rId3"/>
              </a:rPr>
              <a:t>αθλητές</a:t>
            </a:r>
            <a:r>
              <a:rPr lang="el-GR" sz="2800" dirty="0">
                <a:solidFill>
                  <a:prstClr val="black"/>
                </a:solidFill>
              </a:rPr>
              <a:t> που συμμετείχαν στα αγωνίσματα περισσότεροι από πριν.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53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764704"/>
            <a:ext cx="8605464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800" dirty="0" smtClean="0"/>
              <a:t>Οι </a:t>
            </a:r>
            <a:r>
              <a:rPr lang="el-GR" sz="2800" dirty="0"/>
              <a:t>λόγοι αυτοί ήταν αρκετοί για να αποκτήσει η Ολυμπία ένα μεγαλύτερο στάδιο, το οποίο μετατοπίσθηκε 82 μ. ανατολικότερα και 7 μ. προς τα βόρεια. Ο προσανατολισμός του παρέμεινε ο ίδιος και δημιουργήθηκαν τεχνητά πρανή για τους θεατές σε όλες τις πλευρές του. Στα μέσα περίπου του 4ου αι. </a:t>
            </a:r>
            <a:r>
              <a:rPr lang="el-GR" sz="2800" dirty="0" err="1" smtClean="0"/>
              <a:t>π.Χ</a:t>
            </a:r>
            <a:r>
              <a:rPr lang="el-GR" sz="2800" dirty="0" err="1"/>
              <a:t>.</a:t>
            </a:r>
            <a:r>
              <a:rPr lang="el-GR" sz="2800" dirty="0"/>
              <a:t>, με την κατασκευή της στοάς της </a:t>
            </a:r>
            <a:r>
              <a:rPr lang="el-GR" sz="2800" dirty="0" err="1"/>
              <a:t>Ηχούς</a:t>
            </a:r>
            <a:r>
              <a:rPr lang="el-GR" sz="2800" dirty="0"/>
              <a:t>, το στάδιο απομονώθηκε οριστικά από την ιερά </a:t>
            </a:r>
            <a:r>
              <a:rPr lang="el-GR" sz="2800" dirty="0" err="1"/>
              <a:t>Άλτι</a:t>
            </a:r>
            <a:r>
              <a:rPr lang="el-GR" sz="2800" dirty="0"/>
              <a:t>, γεγονός που απηχεί το πνεύμα της εποχής, καθώς οι αγώνες είχαν χάσει πλέον τον καθαρά θρησκευτικό τους χαρακτήρα και αποτελούσαν γεγονός περισσότερο αθλητικό και κοσμικό. </a:t>
            </a:r>
          </a:p>
        </p:txBody>
      </p:sp>
    </p:spTree>
    <p:extLst>
      <p:ext uri="{BB962C8B-B14F-4D97-AF65-F5344CB8AC3E}">
        <p14:creationId xmlns:p14="http://schemas.microsoft.com/office/powerpoint/2010/main" val="4995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prstClr val="black"/>
                </a:solidFill>
              </a:rPr>
              <a:t>Αθλητικοί χώροι Αρχαίας Ολυμπίας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772816"/>
            <a:ext cx="45468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Θέση περιεχομένου 10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3600" dirty="0" smtClean="0">
                <a:solidFill>
                  <a:prstClr val="black"/>
                </a:solidFill>
              </a:rPr>
              <a:t>Γυμνάσιο</a:t>
            </a:r>
            <a:endParaRPr lang="el-GR" sz="3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3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3600" dirty="0">
                <a:solidFill>
                  <a:prstClr val="black"/>
                </a:solidFill>
              </a:rPr>
              <a:t>                          Παλαίστρα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3600" dirty="0">
                <a:solidFill>
                  <a:prstClr val="black"/>
                </a:solidFill>
              </a:rPr>
              <a:t>                    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3600" dirty="0">
                <a:solidFill>
                  <a:prstClr val="black"/>
                </a:solidFill>
              </a:rPr>
              <a:t>                           Στάδιο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67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32859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9512" y="2204864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sz="2800" dirty="0" smtClean="0">
              <a:solidFill>
                <a:prstClr val="black"/>
              </a:solidFill>
            </a:endParaRPr>
          </a:p>
          <a:p>
            <a:pPr algn="just"/>
            <a:endParaRPr lang="el-GR" sz="2800" dirty="0">
              <a:solidFill>
                <a:prstClr val="black"/>
              </a:solidFill>
            </a:endParaRPr>
          </a:p>
          <a:p>
            <a:pPr algn="just"/>
            <a:endParaRPr lang="el-GR" sz="2800" dirty="0" smtClean="0">
              <a:solidFill>
                <a:prstClr val="black"/>
              </a:solidFill>
            </a:endParaRPr>
          </a:p>
          <a:p>
            <a:pPr algn="just"/>
            <a:r>
              <a:rPr lang="el-GR" sz="2800" dirty="0" smtClean="0">
                <a:solidFill>
                  <a:prstClr val="black"/>
                </a:solidFill>
              </a:rPr>
              <a:t>Ο </a:t>
            </a:r>
            <a:r>
              <a:rPr lang="el-GR" sz="2800" dirty="0">
                <a:solidFill>
                  <a:prstClr val="black"/>
                </a:solidFill>
              </a:rPr>
              <a:t>στίβος του σταδίου έχει μήκος 212,54 μ. και πλάτος 30 περίπου μ. </a:t>
            </a:r>
            <a:endParaRPr lang="el-GR" sz="2800" dirty="0" smtClean="0">
              <a:solidFill>
                <a:prstClr val="black"/>
              </a:solidFill>
            </a:endParaRPr>
          </a:p>
          <a:p>
            <a:pPr algn="just"/>
            <a:r>
              <a:rPr lang="el-GR" sz="2800" dirty="0" smtClean="0">
                <a:solidFill>
                  <a:prstClr val="black"/>
                </a:solidFill>
              </a:rPr>
              <a:t>Η </a:t>
            </a:r>
            <a:r>
              <a:rPr lang="el-GR" sz="2800" dirty="0">
                <a:solidFill>
                  <a:prstClr val="black"/>
                </a:solidFill>
              </a:rPr>
              <a:t>απόσταση ανάμεσα στις δύο λίθινες βαλβίδες, που σηματοδοτούν τις αφέσεις, είναι 192,27 μ., δηλαδή ένα ολυμπιακό στάδιο ή 600 ολυμπιακά πόδια (1 πους=32,04 εκ.).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08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568952" cy="5688632"/>
          </a:xfrm>
        </p:spPr>
        <p:txBody>
          <a:bodyPr>
            <a:noAutofit/>
          </a:bodyPr>
          <a:lstStyle/>
          <a:p>
            <a:pPr algn="just"/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Στο </a:t>
            </a:r>
            <a:r>
              <a:rPr lang="el-GR" sz="2800" dirty="0">
                <a:solidFill>
                  <a:schemeClr val="tx1"/>
                </a:solidFill>
              </a:rPr>
              <a:t>νότιο πρανές του σταδίου υπάρχει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η </a:t>
            </a:r>
            <a:r>
              <a:rPr lang="el-GR" sz="2800" dirty="0">
                <a:solidFill>
                  <a:schemeClr val="tx1"/>
                </a:solidFill>
              </a:rPr>
              <a:t>εξέδρα των </a:t>
            </a:r>
            <a:r>
              <a:rPr lang="el-GR" sz="2800" b="1" dirty="0">
                <a:solidFill>
                  <a:schemeClr val="tx1"/>
                </a:solidFill>
              </a:rPr>
              <a:t>Ελλανοδικών</a:t>
            </a:r>
            <a:r>
              <a:rPr lang="el-GR" sz="2800" dirty="0">
                <a:solidFill>
                  <a:schemeClr val="tx1"/>
                </a:solidFill>
              </a:rPr>
              <a:t> και </a:t>
            </a:r>
            <a:r>
              <a:rPr lang="el-GR" sz="2800" dirty="0" smtClean="0">
                <a:solidFill>
                  <a:schemeClr val="tx1"/>
                </a:solidFill>
              </a:rPr>
              <a:t>απέναντι </a:t>
            </a: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στο </a:t>
            </a:r>
            <a:r>
              <a:rPr lang="el-GR" sz="2800" dirty="0">
                <a:solidFill>
                  <a:schemeClr val="tx1"/>
                </a:solidFill>
              </a:rPr>
              <a:t>βόρειο πρανές, ο βωμός της </a:t>
            </a:r>
            <a:r>
              <a:rPr lang="el-GR" sz="2800" b="1" dirty="0">
                <a:solidFill>
                  <a:schemeClr val="tx1"/>
                </a:solidFill>
              </a:rPr>
              <a:t>Δήμητρας </a:t>
            </a:r>
            <a:r>
              <a:rPr lang="el-GR" sz="2800" b="1" dirty="0" err="1">
                <a:solidFill>
                  <a:schemeClr val="tx1"/>
                </a:solidFill>
              </a:rPr>
              <a:t>Χαμύνης</a:t>
            </a:r>
            <a:r>
              <a:rPr lang="el-GR" sz="2800" dirty="0">
                <a:solidFill>
                  <a:schemeClr val="tx1"/>
                </a:solidFill>
              </a:rPr>
              <a:t>, </a:t>
            </a:r>
            <a:r>
              <a:rPr lang="el-GR" sz="2800" dirty="0" smtClean="0">
                <a:solidFill>
                  <a:schemeClr val="tx1"/>
                </a:solidFill>
              </a:rPr>
              <a:t>(καθόταν </a:t>
            </a:r>
            <a:r>
              <a:rPr lang="el-GR" sz="2800" dirty="0">
                <a:solidFill>
                  <a:schemeClr val="tx1"/>
                </a:solidFill>
              </a:rPr>
              <a:t>η ιέρεια της θεάς, η μοναδική γυναίκα που επιτρεπόταν να παρακολουθήσει τους αγώνες</a:t>
            </a:r>
            <a:r>
              <a:rPr lang="el-GR" sz="2800" dirty="0" smtClean="0">
                <a:solidFill>
                  <a:schemeClr val="tx1"/>
                </a:solidFill>
              </a:rPr>
              <a:t>.)</a:t>
            </a:r>
          </a:p>
          <a:p>
            <a:pPr algn="just"/>
            <a:endParaRPr lang="el-GR" sz="2800" dirty="0">
              <a:solidFill>
                <a:schemeClr val="tx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Υπολογίζεται </a:t>
            </a:r>
            <a:r>
              <a:rPr lang="el-GR" sz="2800" dirty="0">
                <a:solidFill>
                  <a:schemeClr val="tx1"/>
                </a:solidFill>
              </a:rPr>
              <a:t>ότι το στάδιο χωρούσε περίπου </a:t>
            </a:r>
            <a:r>
              <a:rPr lang="el-GR" sz="2800" b="1" dirty="0">
                <a:solidFill>
                  <a:schemeClr val="tx1"/>
                </a:solidFill>
              </a:rPr>
              <a:t>45.000</a:t>
            </a:r>
            <a:r>
              <a:rPr lang="el-GR" sz="2800" dirty="0">
                <a:solidFill>
                  <a:schemeClr val="tx1"/>
                </a:solidFill>
              </a:rPr>
              <a:t> θεατές, ωστόσο δεν απέκτησε ποτέ λίθινα καθίσματα και οι θεατές κάθονταν κατά γης.</a:t>
            </a:r>
          </a:p>
        </p:txBody>
      </p:sp>
    </p:spTree>
    <p:extLst>
      <p:ext uri="{BB962C8B-B14F-4D97-AF65-F5344CB8AC3E}">
        <p14:creationId xmlns:p14="http://schemas.microsoft.com/office/powerpoint/2010/main" val="41903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Στα </a:t>
            </a:r>
            <a:r>
              <a:rPr lang="el-GR" sz="2800" dirty="0"/>
              <a:t>τέλη του 3ου αι. </a:t>
            </a:r>
            <a:r>
              <a:rPr lang="el-GR" sz="2800" dirty="0" err="1"/>
              <a:t>π.Χ.</a:t>
            </a:r>
            <a:r>
              <a:rPr lang="el-GR" sz="2800" dirty="0"/>
              <a:t> κατασκευάσθηκε η μνημειακή είσοδος του σταδίου, η λεγόμενη </a:t>
            </a:r>
            <a:r>
              <a:rPr lang="el-GR" sz="2800" b="1" dirty="0"/>
              <a:t>Κρυπτή</a:t>
            </a:r>
            <a:r>
              <a:rPr lang="el-GR" sz="2800" dirty="0"/>
              <a:t>, μία λίθινη </a:t>
            </a:r>
            <a:r>
              <a:rPr lang="el-GR" sz="2800" dirty="0" err="1"/>
              <a:t>καμαροσκεπής</a:t>
            </a:r>
            <a:r>
              <a:rPr lang="el-GR" sz="2800" dirty="0"/>
              <a:t> </a:t>
            </a:r>
            <a:r>
              <a:rPr lang="el-GR" sz="2800" dirty="0" smtClean="0"/>
              <a:t>στοά </a:t>
            </a:r>
            <a:r>
              <a:rPr lang="el-GR" sz="2800" dirty="0"/>
              <a:t>μήκους 32 μ., από την οποία έμπαιναν στο στάδιο οι αθλητές. </a:t>
            </a: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Στα </a:t>
            </a:r>
            <a:r>
              <a:rPr lang="el-GR" sz="2800" dirty="0"/>
              <a:t>ρωμαϊκά χρόνια, στο δυτικό της άκρο προστέθηκε ένα μνημειακό </a:t>
            </a:r>
            <a:r>
              <a:rPr lang="el-GR" sz="2800" dirty="0" smtClean="0"/>
              <a:t>πρόπυλο.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endParaRPr lang="el-GR" sz="24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Περισσότερες </a:t>
            </a:r>
            <a:r>
              <a:rPr lang="el-GR" sz="2400" dirty="0">
                <a:solidFill>
                  <a:prstClr val="black"/>
                </a:solidFill>
              </a:rPr>
              <a:t>πληροφορίες για την Παλαίστρα στον παρακάτω σύνδεσμο: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odysseus.culture.gr/h/2/gh251.jsp?obj_id=501</a:t>
            </a:r>
            <a:r>
              <a:rPr lang="el-GR" sz="2400" dirty="0" smtClean="0"/>
              <a:t> </a:t>
            </a: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6166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6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600" dirty="0" smtClean="0"/>
              <a:t>   Περισσότερο υλικό ………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www.youtube.com/watch?v=Fd1M-tgHrmk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www.youtube.com/watch?v=3r3lezCIZG0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06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    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1" y="980728"/>
            <a:ext cx="773250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4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αρχαίο γυμνάσιο της Ολυμπίας</a:t>
            </a: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80643"/>
            <a:ext cx="6624736" cy="436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9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4807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lvl="0" indent="0" algn="just">
              <a:buNone/>
            </a:pPr>
            <a:endParaRPr lang="el-GR" sz="2800" dirty="0" smtClean="0"/>
          </a:p>
          <a:p>
            <a:pPr marL="0" lvl="0" indent="0" algn="just">
              <a:buNone/>
            </a:pPr>
            <a:endParaRPr lang="el-GR" sz="2800" dirty="0" smtClean="0"/>
          </a:p>
          <a:p>
            <a:pPr marL="0" lvl="0" indent="0" algn="just">
              <a:buNone/>
            </a:pPr>
            <a:endParaRPr lang="el-GR" sz="3600" dirty="0" smtClean="0"/>
          </a:p>
          <a:p>
            <a:pPr marL="0" lvl="0" indent="0" algn="ctr">
              <a:buNone/>
            </a:pPr>
            <a:r>
              <a:rPr lang="el-GR" sz="4000" dirty="0" smtClean="0"/>
              <a:t>Το </a:t>
            </a:r>
            <a:r>
              <a:rPr lang="el-GR" sz="4000" dirty="0"/>
              <a:t>αρχαίο γυμνάσιο </a:t>
            </a:r>
            <a:r>
              <a:rPr lang="el-GR" sz="4000" dirty="0" smtClean="0"/>
              <a:t>οικοδομήθηκε :</a:t>
            </a:r>
          </a:p>
          <a:p>
            <a:pPr marL="0" lvl="0" indent="0" algn="ctr">
              <a:buNone/>
            </a:pPr>
            <a:r>
              <a:rPr lang="el-GR" sz="4000" dirty="0" smtClean="0"/>
              <a:t>στα ΒΔ της </a:t>
            </a:r>
            <a:r>
              <a:rPr lang="el-GR" sz="4000" b="1" dirty="0">
                <a:hlinkClick r:id="rId2"/>
              </a:rPr>
              <a:t>Άλτεως</a:t>
            </a:r>
            <a:r>
              <a:rPr lang="el-GR" sz="4000" dirty="0"/>
              <a:t>, </a:t>
            </a:r>
            <a:endParaRPr lang="el-GR" sz="4000" dirty="0" smtClean="0"/>
          </a:p>
          <a:p>
            <a:pPr marL="0" indent="0" algn="ctr">
              <a:buNone/>
            </a:pPr>
            <a:r>
              <a:rPr lang="el-GR" sz="4000" dirty="0" smtClean="0"/>
              <a:t>δίπλα στον ποταμ</a:t>
            </a:r>
            <a:r>
              <a:rPr lang="el-GR" sz="4000" dirty="0"/>
              <a:t>ό</a:t>
            </a:r>
            <a:r>
              <a:rPr lang="el-GR" sz="4000" dirty="0" smtClean="0"/>
              <a:t> </a:t>
            </a:r>
            <a:r>
              <a:rPr lang="el-GR" sz="4000" b="1" dirty="0" err="1" smtClean="0"/>
              <a:t>Κλαδέο</a:t>
            </a:r>
            <a:r>
              <a:rPr lang="el-GR" sz="4000" dirty="0"/>
              <a:t> και  στην παλαίστρα</a:t>
            </a:r>
            <a:r>
              <a:rPr lang="el-GR" sz="4000" dirty="0">
                <a:solidFill>
                  <a:prstClr val="black"/>
                </a:solidFill>
              </a:rPr>
              <a:t> </a:t>
            </a:r>
          </a:p>
          <a:p>
            <a:pPr marL="0" lvl="0" indent="0" algn="just">
              <a:buNone/>
            </a:pPr>
            <a:endParaRPr lang="el-GR" sz="4000" dirty="0" smtClean="0"/>
          </a:p>
          <a:p>
            <a:pPr marL="0" lvl="0" indent="0" algn="just">
              <a:buNone/>
            </a:pPr>
            <a:r>
              <a:rPr lang="el-GR" sz="4000" dirty="0" smtClean="0">
                <a:solidFill>
                  <a:prstClr val="black"/>
                </a:solidFill>
              </a:rPr>
              <a:t>  Εξυπηρετούσε </a:t>
            </a:r>
            <a:r>
              <a:rPr lang="el-GR" sz="4000" dirty="0">
                <a:solidFill>
                  <a:prstClr val="black"/>
                </a:solidFill>
              </a:rPr>
              <a:t>τις προπονήσεις των αθλητών στα </a:t>
            </a:r>
            <a:r>
              <a:rPr lang="el-GR" sz="4000" dirty="0" smtClean="0">
                <a:solidFill>
                  <a:prstClr val="black"/>
                </a:solidFill>
              </a:rPr>
              <a:t> </a:t>
            </a:r>
          </a:p>
          <a:p>
            <a:pPr marL="0" lvl="0" indent="0" algn="just">
              <a:buNone/>
            </a:pPr>
            <a:r>
              <a:rPr lang="el-GR" sz="4000" dirty="0">
                <a:solidFill>
                  <a:prstClr val="black"/>
                </a:solidFill>
              </a:rPr>
              <a:t> </a:t>
            </a:r>
            <a:r>
              <a:rPr lang="el-GR" sz="4000" dirty="0" smtClean="0">
                <a:solidFill>
                  <a:prstClr val="black"/>
                </a:solidFill>
              </a:rPr>
              <a:t>         αγωνίσματα </a:t>
            </a:r>
            <a:r>
              <a:rPr lang="el-GR" sz="4000" b="1" dirty="0">
                <a:solidFill>
                  <a:prstClr val="black"/>
                </a:solidFill>
              </a:rPr>
              <a:t>δρόμου</a:t>
            </a:r>
            <a:r>
              <a:rPr lang="el-GR" sz="4000" dirty="0">
                <a:solidFill>
                  <a:prstClr val="black"/>
                </a:solidFill>
              </a:rPr>
              <a:t> και στο </a:t>
            </a:r>
            <a:r>
              <a:rPr lang="el-GR" sz="4000" b="1" dirty="0" smtClean="0">
                <a:solidFill>
                  <a:prstClr val="black"/>
                </a:solidFill>
              </a:rPr>
              <a:t>πένταθλο</a:t>
            </a:r>
            <a:endParaRPr lang="el-GR" sz="28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9847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3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/>
          </a:p>
          <a:p>
            <a:pPr marL="0" indent="0" algn="just">
              <a:buNone/>
            </a:pPr>
            <a:r>
              <a:rPr lang="el-GR" sz="2800" dirty="0" smtClean="0"/>
              <a:t>Αποτελείται από εξωτερικό τοίχο, </a:t>
            </a:r>
          </a:p>
          <a:p>
            <a:pPr marL="0" indent="0" algn="just">
              <a:buNone/>
            </a:pPr>
            <a:r>
              <a:rPr lang="el-GR" sz="2800" dirty="0" smtClean="0"/>
              <a:t>διπλή εσωτερική δωρική κιονοστοιχία με 66 κίονες </a:t>
            </a:r>
          </a:p>
          <a:p>
            <a:pPr marL="0" indent="0" algn="just">
              <a:buNone/>
            </a:pPr>
            <a:r>
              <a:rPr lang="el-GR" sz="2800" dirty="0" smtClean="0"/>
              <a:t>και δεύτερη κιονοστοιχία, με 60 κίονες, στην πρόσοψη προς την αυλή</a:t>
            </a:r>
            <a:r>
              <a:rPr lang="el-GR" sz="2800" dirty="0"/>
              <a:t>. </a:t>
            </a:r>
            <a:endParaRPr lang="el-GR" sz="2800" dirty="0" smtClean="0"/>
          </a:p>
          <a:p>
            <a:pPr marL="0" indent="0" algn="just">
              <a:buNone/>
            </a:pPr>
            <a:r>
              <a:rPr lang="el-GR" sz="2800" b="1" dirty="0" smtClean="0"/>
              <a:t>Το </a:t>
            </a:r>
            <a:r>
              <a:rPr lang="el-GR" sz="2800" b="1" dirty="0"/>
              <a:t>μήκος της στοάς </a:t>
            </a:r>
            <a:r>
              <a:rPr lang="el-GR" sz="2800" b="1" dirty="0" smtClean="0"/>
              <a:t>= το </a:t>
            </a:r>
            <a:r>
              <a:rPr lang="el-GR" sz="2800" b="1" dirty="0"/>
              <a:t>μήκος του ολυμπιακού </a:t>
            </a:r>
            <a:r>
              <a:rPr lang="el-GR" sz="2800" b="1" dirty="0" smtClean="0"/>
              <a:t>σταδίου</a:t>
            </a:r>
            <a:r>
              <a:rPr lang="el-GR" sz="2800" dirty="0" smtClean="0"/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9670"/>
            <a:ext cx="669448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00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97666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l-GR" sz="2800" dirty="0">
                <a:solidFill>
                  <a:prstClr val="black"/>
                </a:solidFill>
              </a:rPr>
              <a:t>Στο </a:t>
            </a:r>
            <a:r>
              <a:rPr lang="el-GR" sz="2800" dirty="0" smtClean="0">
                <a:solidFill>
                  <a:prstClr val="black"/>
                </a:solidFill>
              </a:rPr>
              <a:t>δάπεδο της στοάς, </a:t>
            </a:r>
            <a:r>
              <a:rPr lang="el-GR" sz="2800" dirty="0">
                <a:solidFill>
                  <a:prstClr val="black"/>
                </a:solidFill>
              </a:rPr>
              <a:t>στα δύο άκρα, σώζονται </a:t>
            </a:r>
            <a:r>
              <a:rPr lang="el-GR" sz="2800" b="1" dirty="0">
                <a:solidFill>
                  <a:prstClr val="black"/>
                </a:solidFill>
              </a:rPr>
              <a:t>δύο αυλακώσεις</a:t>
            </a:r>
            <a:r>
              <a:rPr lang="el-GR" sz="2800" dirty="0">
                <a:solidFill>
                  <a:prstClr val="black"/>
                </a:solidFill>
              </a:rPr>
              <a:t>, όπως και στο στάδιο, που ορίζουν την </a:t>
            </a:r>
            <a:r>
              <a:rPr lang="el-GR" sz="2800" b="1" dirty="0">
                <a:solidFill>
                  <a:prstClr val="black"/>
                </a:solidFill>
              </a:rPr>
              <a:t>αφετηρία</a:t>
            </a:r>
            <a:r>
              <a:rPr lang="el-GR" sz="2800" dirty="0">
                <a:solidFill>
                  <a:prstClr val="black"/>
                </a:solidFill>
              </a:rPr>
              <a:t> και το </a:t>
            </a:r>
            <a:r>
              <a:rPr lang="el-GR" sz="2800" b="1" dirty="0">
                <a:solidFill>
                  <a:prstClr val="black"/>
                </a:solidFill>
              </a:rPr>
              <a:t>τέρμα</a:t>
            </a:r>
            <a:r>
              <a:rPr lang="el-GR" sz="2800" dirty="0">
                <a:solidFill>
                  <a:prstClr val="black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el-GR" sz="2800" dirty="0" smtClean="0"/>
              <a:t>Έτσι, οι αθλητές του δρόμου είχαν ακριβώς την ίδια απόσταση να διανύσουν και στις προπονήσεις τους. </a:t>
            </a:r>
          </a:p>
          <a:p>
            <a:pPr marL="0" indent="0" algn="just">
              <a:buNone/>
            </a:pPr>
            <a:endParaRPr lang="el-GR" sz="2800" dirty="0"/>
          </a:p>
          <a:p>
            <a:pPr marL="0" indent="0" algn="just">
              <a:buNone/>
            </a:pPr>
            <a:r>
              <a:rPr lang="el-GR" sz="2800" dirty="0" smtClean="0"/>
              <a:t>Η εσωτερική διπλή κιονοστοιχία χωρίζει κατά μήκος τη στοά σε δύο διαδρόμους: </a:t>
            </a:r>
          </a:p>
          <a:p>
            <a:pPr marL="0" indent="0" algn="just">
              <a:buNone/>
            </a:pPr>
            <a:r>
              <a:rPr lang="el-GR" sz="2800" dirty="0" smtClean="0"/>
              <a:t>Ο εξωτερικός λεγόταν </a:t>
            </a:r>
            <a:r>
              <a:rPr lang="el-GR" sz="2800" b="1" dirty="0" smtClean="0"/>
              <a:t>«ξυστός»</a:t>
            </a:r>
            <a:r>
              <a:rPr lang="el-GR" sz="2800" dirty="0" smtClean="0"/>
              <a:t>,</a:t>
            </a:r>
            <a:r>
              <a:rPr lang="el-GR" sz="2800" b="1" dirty="0" smtClean="0"/>
              <a:t> </a:t>
            </a:r>
            <a:r>
              <a:rPr lang="el-GR" sz="2800" dirty="0" smtClean="0"/>
              <a:t>διότι</a:t>
            </a:r>
            <a:r>
              <a:rPr lang="el-GR" sz="2800" b="1" dirty="0" smtClean="0"/>
              <a:t> </a:t>
            </a:r>
            <a:r>
              <a:rPr lang="el-GR" sz="2800" dirty="0" smtClean="0"/>
              <a:t>για τη συντήρησή του έπρεπε να ξύνεται  και</a:t>
            </a:r>
            <a:endParaRPr lang="el-GR" sz="2800" dirty="0"/>
          </a:p>
          <a:p>
            <a:pPr marL="0" indent="0" algn="just">
              <a:buNone/>
            </a:pPr>
            <a:r>
              <a:rPr lang="el-GR" sz="2800" dirty="0" smtClean="0"/>
              <a:t> </a:t>
            </a:r>
            <a:r>
              <a:rPr lang="el-GR" sz="2800" dirty="0"/>
              <a:t>Ο</a:t>
            </a:r>
            <a:r>
              <a:rPr lang="el-GR" sz="2800" dirty="0" smtClean="0"/>
              <a:t> εσωτερικός διάδρομος, ονομαζόταν </a:t>
            </a:r>
            <a:r>
              <a:rPr lang="el-GR" sz="2800" b="1" dirty="0" smtClean="0"/>
              <a:t>«</a:t>
            </a:r>
            <a:r>
              <a:rPr lang="el-GR" sz="2800" b="1" dirty="0" err="1" smtClean="0"/>
              <a:t>παραδρομίς</a:t>
            </a:r>
            <a:r>
              <a:rPr lang="el-GR" sz="2800" b="1" dirty="0" smtClean="0"/>
              <a:t>» </a:t>
            </a:r>
            <a:r>
              <a:rPr lang="el-GR" sz="2800" dirty="0" smtClean="0"/>
              <a:t>και ήταν βοηθητικός του πρώτου.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483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2400" dirty="0" smtClean="0"/>
          </a:p>
          <a:p>
            <a:pPr marL="0" indent="0" algn="just">
              <a:buNone/>
            </a:pPr>
            <a:r>
              <a:rPr lang="el-GR" sz="2800" dirty="0" smtClean="0"/>
              <a:t>Στον υπαίθριο χώρο του γυμνασίου, μήκους περίπου 220 μ.- πλάτους 100 μ., γινόταν η προπόνηση στα αγωνίσματα του </a:t>
            </a:r>
            <a:r>
              <a:rPr lang="el-GR" sz="2800" b="1" dirty="0" smtClean="0"/>
              <a:t>ακοντίου</a:t>
            </a:r>
            <a:r>
              <a:rPr lang="el-GR" sz="2800" dirty="0" smtClean="0"/>
              <a:t> και του </a:t>
            </a:r>
            <a:r>
              <a:rPr lang="el-GR" sz="2800" b="1" dirty="0" smtClean="0"/>
              <a:t>δίσκου</a:t>
            </a:r>
            <a:r>
              <a:rPr lang="el-GR" sz="2800" dirty="0" smtClean="0"/>
              <a:t>.</a:t>
            </a:r>
            <a:r>
              <a:rPr lang="el-GR" sz="2800" b="1" dirty="0" smtClean="0"/>
              <a:t> 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Το γυμνάσιο δεν σώζεται ολόκληρο. Η δυτική του πλευρά έχει παρασυρθεί από τον ποταμό </a:t>
            </a:r>
            <a:r>
              <a:rPr lang="el-GR" sz="2800" dirty="0" err="1" smtClean="0"/>
              <a:t>Κλαδέο</a:t>
            </a:r>
            <a:r>
              <a:rPr lang="el-GR" sz="2800" dirty="0" smtClean="0"/>
              <a:t>, ενώ το βόρειο τμήμα του δεν έχει ακόμη ερευνηθεί.</a:t>
            </a:r>
            <a:endParaRPr lang="en-US" sz="2800" dirty="0" smtClean="0"/>
          </a:p>
          <a:p>
            <a:pPr marL="0" indent="0" algn="just">
              <a:buNone/>
            </a:pPr>
            <a:r>
              <a:rPr lang="el-GR" sz="2400" dirty="0" smtClean="0"/>
              <a:t> </a:t>
            </a:r>
            <a:endParaRPr lang="en-US" sz="2400" dirty="0" smtClean="0"/>
          </a:p>
          <a:p>
            <a:pPr marL="0" indent="0" algn="just">
              <a:buNone/>
            </a:pPr>
            <a:endParaRPr lang="el-GR" sz="2400" dirty="0" smtClean="0"/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r>
              <a:rPr lang="el-GR" sz="2400" dirty="0" smtClean="0"/>
              <a:t>Περισσότερες πληροφορίες για το Γυμνάσιο στον παρακάτω σύνδεσμο: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odysseus.culture.gr/h/2/gh251.jsp?obj_id=592</a:t>
            </a:r>
            <a:endParaRPr lang="el-GR" sz="2400" dirty="0" smtClean="0"/>
          </a:p>
          <a:p>
            <a:pPr marL="0" indent="0" algn="just">
              <a:buNone/>
            </a:pPr>
            <a:endParaRPr lang="el-GR" sz="2400" dirty="0" smtClean="0"/>
          </a:p>
          <a:p>
            <a:pPr marL="0" indent="0" algn="just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782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Παλαίστρα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91" y="1844824"/>
            <a:ext cx="698858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6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1403648" y="743744"/>
            <a:ext cx="6696744" cy="5709592"/>
          </a:xfrm>
        </p:spPr>
        <p:txBody>
          <a:bodyPr>
            <a:normAutofit/>
          </a:bodyPr>
          <a:lstStyle/>
          <a:p>
            <a:pPr algn="just"/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endParaRPr lang="el-GR" sz="2800" dirty="0">
              <a:solidFill>
                <a:schemeClr val="tx1"/>
              </a:solidFill>
            </a:endParaRPr>
          </a:p>
          <a:p>
            <a:pPr algn="just"/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endParaRPr lang="el-GR" sz="2800" dirty="0">
              <a:solidFill>
                <a:schemeClr val="tx1"/>
              </a:solidFill>
            </a:endParaRPr>
          </a:p>
          <a:p>
            <a:pPr algn="just"/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Η </a:t>
            </a:r>
            <a:r>
              <a:rPr lang="el-GR" sz="2800" dirty="0">
                <a:solidFill>
                  <a:schemeClr val="tx1"/>
                </a:solidFill>
              </a:rPr>
              <a:t>παλαίστρα βρίσκεται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δυτικά </a:t>
            </a:r>
            <a:r>
              <a:rPr lang="el-GR" sz="2800" dirty="0">
                <a:solidFill>
                  <a:schemeClr val="tx1"/>
                </a:solidFill>
              </a:rPr>
              <a:t>της </a:t>
            </a:r>
            <a:r>
              <a:rPr lang="el-GR" sz="2800" b="1" dirty="0">
                <a:solidFill>
                  <a:schemeClr val="tx1"/>
                </a:solidFill>
              </a:rPr>
              <a:t>Άλτεως</a:t>
            </a:r>
            <a:r>
              <a:rPr lang="el-GR" sz="2800" dirty="0">
                <a:solidFill>
                  <a:schemeClr val="tx1"/>
                </a:solidFill>
              </a:rPr>
              <a:t>, 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έξω </a:t>
            </a:r>
            <a:r>
              <a:rPr lang="el-GR" sz="2800" dirty="0">
                <a:solidFill>
                  <a:schemeClr val="tx1"/>
                </a:solidFill>
              </a:rPr>
              <a:t>από τον ιερό περίβολο 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just"/>
            <a:r>
              <a:rPr lang="el-GR" sz="2800" dirty="0" smtClean="0">
                <a:solidFill>
                  <a:schemeClr val="tx1"/>
                </a:solidFill>
              </a:rPr>
              <a:t>και </a:t>
            </a:r>
            <a:r>
              <a:rPr lang="el-GR" sz="2800" dirty="0">
                <a:solidFill>
                  <a:schemeClr val="tx1"/>
                </a:solidFill>
              </a:rPr>
              <a:t>πολύ κοντά στον ποταμό </a:t>
            </a:r>
            <a:r>
              <a:rPr lang="el-GR" sz="2800" dirty="0" err="1">
                <a:solidFill>
                  <a:schemeClr val="tx1"/>
                </a:solidFill>
              </a:rPr>
              <a:t>Κλαδέο</a:t>
            </a:r>
            <a:r>
              <a:rPr lang="el-GR" sz="2800" dirty="0">
                <a:solidFill>
                  <a:schemeClr val="tx1"/>
                </a:solidFill>
              </a:rPr>
              <a:t>. 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3"/>
            <a:ext cx="70567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993</Words>
  <Application>Microsoft Office PowerPoint</Application>
  <PresentationFormat>Προβολή στην οθόνη (4:3)</PresentationFormat>
  <Paragraphs>125</Paragraphs>
  <Slides>24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Χαλκιοπούλου Αντιγόνη ΠΕ11</vt:lpstr>
      <vt:lpstr>Αθλητικοί χώροι Αρχαίας Ολυμπίας</vt:lpstr>
      <vt:lpstr>Το αρχαίο γυμνάσιο της Ολυμπίας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Παλαίστρα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Στάδιο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Περισσότερο υλικό ………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-----</dc:creator>
  <cp:lastModifiedBy>-----</cp:lastModifiedBy>
  <cp:revision>79</cp:revision>
  <dcterms:created xsi:type="dcterms:W3CDTF">2018-01-28T07:31:30Z</dcterms:created>
  <dcterms:modified xsi:type="dcterms:W3CDTF">2018-03-17T05:54:53Z</dcterms:modified>
</cp:coreProperties>
</file>